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Kanit Light"/>
      <p:regular r:id="rId13"/>
    </p:embeddedFont>
    <p:embeddedFont>
      <p:font typeface="Kanit Light"/>
      <p:regular r:id="rId14"/>
    </p:embeddedFont>
    <p:embeddedFont>
      <p:font typeface="Kanit Light"/>
      <p:regular r:id="rId15"/>
    </p:embeddedFont>
    <p:embeddedFont>
      <p:font typeface="Kanit Light"/>
      <p:regular r:id="rId16"/>
    </p:embeddedFont>
    <p:embeddedFont>
      <p:font typeface="Martel Sans"/>
      <p:regular r:id="rId17"/>
    </p:embeddedFont>
    <p:embeddedFont>
      <p:font typeface="Martel Sans"/>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2-1.png>
</file>

<file path=ppt/media/image-3-1.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03540"/>
            <a:ext cx="7556421" cy="1956435"/>
          </a:xfrm>
          <a:prstGeom prst="rect">
            <a:avLst/>
          </a:prstGeom>
          <a:noFill/>
          <a:ln/>
        </p:spPr>
        <p:txBody>
          <a:bodyPr wrap="square" lIns="0" tIns="0" rIns="0" bIns="0" rtlCol="0" anchor="t"/>
          <a:lstStyle/>
          <a:p>
            <a:pPr algn="l" indent="0" marL="0">
              <a:lnSpc>
                <a:spcPts val="7700"/>
              </a:lnSpc>
              <a:buNone/>
            </a:pPr>
            <a:r>
              <a:rPr lang="en-US" sz="6150" dirty="0">
                <a:solidFill>
                  <a:srgbClr val="FFFFFF"/>
                </a:solidFill>
                <a:latin typeface="Kanit Light" pitchFamily="34" charset="0"/>
                <a:ea typeface="Kanit Light" pitchFamily="34" charset="-122"/>
                <a:cs typeface="Kanit Light" pitchFamily="34" charset="-120"/>
              </a:rPr>
              <a:t>PDF Summarization And Other Operators.</a:t>
            </a:r>
            <a:endParaRPr lang="en-US" sz="6150" dirty="0"/>
          </a:p>
        </p:txBody>
      </p:sp>
      <p:sp>
        <p:nvSpPr>
          <p:cNvPr id="4" name="Text 1"/>
          <p:cNvSpPr/>
          <p:nvPr/>
        </p:nvSpPr>
        <p:spPr>
          <a:xfrm>
            <a:off x="793790" y="4900136"/>
            <a:ext cx="7556421" cy="725805"/>
          </a:xfrm>
          <a:prstGeom prst="rect">
            <a:avLst/>
          </a:prstGeom>
          <a:noFill/>
          <a:ln/>
        </p:spPr>
        <p:txBody>
          <a:bodyPr wrap="square" lIns="0" tIns="0" rIns="0" bIns="0" rtlCol="0" anchor="t"/>
          <a:lstStyle/>
          <a:p>
            <a:pPr algn="r" indent="0" marL="0">
              <a:lnSpc>
                <a:spcPts val="2850"/>
              </a:lnSpc>
              <a:buNone/>
            </a:pPr>
            <a:r>
              <a:rPr lang="en-US" sz="1750" dirty="0">
                <a:solidFill>
                  <a:srgbClr val="FFFFFF"/>
                </a:solidFill>
                <a:latin typeface="Martel Sans" pitchFamily="34" charset="0"/>
                <a:ea typeface="Martel Sans" pitchFamily="34" charset="-122"/>
                <a:cs typeface="Martel Sans" pitchFamily="34" charset="-120"/>
              </a:rPr>
              <a:t>                                                                                                                                                              </a:t>
            </a:r>
            <a:pPr algn="r" indent="0" marL="0">
              <a:lnSpc>
                <a:spcPts val="2850"/>
              </a:lnSpc>
              <a:buNone/>
            </a:pPr>
            <a:r>
              <a:rPr lang="en-US" sz="1750" b="1" dirty="0">
                <a:solidFill>
                  <a:srgbClr val="FFFFFF"/>
                </a:solidFill>
                <a:latin typeface="Martel Sans" pitchFamily="34" charset="0"/>
                <a:ea typeface="Martel Sans" pitchFamily="34" charset="-122"/>
                <a:cs typeface="Martel Sans" pitchFamily="34" charset="-120"/>
              </a:rPr>
              <a:t>By:Nandhinee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7357" y="595074"/>
            <a:ext cx="5410200" cy="676275"/>
          </a:xfrm>
          <a:prstGeom prst="rect">
            <a:avLst/>
          </a:prstGeom>
          <a:noFill/>
          <a:ln/>
        </p:spPr>
        <p:txBody>
          <a:bodyPr wrap="none" lIns="0" tIns="0" rIns="0" bIns="0" rtlCol="0" anchor="t"/>
          <a:lstStyle/>
          <a:p>
            <a:pPr algn="l" indent="0" marL="0">
              <a:lnSpc>
                <a:spcPts val="5300"/>
              </a:lnSpc>
              <a:buNone/>
            </a:pPr>
            <a:r>
              <a:rPr lang="en-US" sz="4250" dirty="0">
                <a:solidFill>
                  <a:srgbClr val="FFFFFF"/>
                </a:solidFill>
                <a:latin typeface="Kanit Light" pitchFamily="34" charset="0"/>
                <a:ea typeface="Kanit Light" pitchFamily="34" charset="-122"/>
                <a:cs typeface="Kanit Light" pitchFamily="34" charset="-120"/>
              </a:rPr>
              <a:t>Domain:</a:t>
            </a:r>
            <a:endParaRPr lang="en-US" sz="4250" dirty="0"/>
          </a:p>
        </p:txBody>
      </p:sp>
      <p:sp>
        <p:nvSpPr>
          <p:cNvPr id="3" name="Text 1"/>
          <p:cNvSpPr/>
          <p:nvPr/>
        </p:nvSpPr>
        <p:spPr>
          <a:xfrm>
            <a:off x="757357" y="1595914"/>
            <a:ext cx="3246120" cy="405646"/>
          </a:xfrm>
          <a:prstGeom prst="rect">
            <a:avLst/>
          </a:prstGeom>
          <a:noFill/>
          <a:ln/>
        </p:spPr>
        <p:txBody>
          <a:bodyPr wrap="none" lIns="0" tIns="0" rIns="0" bIns="0" rtlCol="0" anchor="t"/>
          <a:lstStyle/>
          <a:p>
            <a:pPr algn="l" indent="0" marL="0">
              <a:lnSpc>
                <a:spcPts val="3150"/>
              </a:lnSpc>
              <a:buNone/>
            </a:pPr>
            <a:endParaRPr lang="en-US" sz="2550" dirty="0"/>
          </a:p>
        </p:txBody>
      </p:sp>
      <p:sp>
        <p:nvSpPr>
          <p:cNvPr id="4" name="Text 2"/>
          <p:cNvSpPr/>
          <p:nvPr/>
        </p:nvSpPr>
        <p:spPr>
          <a:xfrm>
            <a:off x="757357" y="2326124"/>
            <a:ext cx="13115687" cy="432792"/>
          </a:xfrm>
          <a:prstGeom prst="rect">
            <a:avLst/>
          </a:prstGeom>
          <a:noFill/>
          <a:ln/>
        </p:spPr>
        <p:txBody>
          <a:bodyPr wrap="none" lIns="0" tIns="0" rIns="0" bIns="0" rtlCol="0" anchor="t"/>
          <a:lstStyle/>
          <a:p>
            <a:pPr algn="l" indent="0" marL="0">
              <a:lnSpc>
                <a:spcPts val="3400"/>
              </a:lnSpc>
              <a:buNone/>
            </a:pPr>
            <a:endParaRPr lang="en-US" sz="2100" dirty="0"/>
          </a:p>
        </p:txBody>
      </p:sp>
      <p:pic>
        <p:nvPicPr>
          <p:cNvPr id="5" name="Image 0" descr="preencoded.png">    </p:cNvPr>
          <p:cNvPicPr>
            <a:picLocks noChangeAspect="1"/>
          </p:cNvPicPr>
          <p:nvPr/>
        </p:nvPicPr>
        <p:blipFill>
          <a:blip r:embed="rId1"/>
          <a:stretch>
            <a:fillRect/>
          </a:stretch>
        </p:blipFill>
        <p:spPr>
          <a:xfrm>
            <a:off x="757357" y="3245644"/>
            <a:ext cx="4383762" cy="4383762"/>
          </a:xfrm>
          <a:prstGeom prst="rect">
            <a:avLst/>
          </a:prstGeom>
        </p:spPr>
      </p:pic>
      <p:sp>
        <p:nvSpPr>
          <p:cNvPr id="6" name="Text 3"/>
          <p:cNvSpPr/>
          <p:nvPr/>
        </p:nvSpPr>
        <p:spPr>
          <a:xfrm>
            <a:off x="5676662" y="3218617"/>
            <a:ext cx="3246120" cy="405646"/>
          </a:xfrm>
          <a:prstGeom prst="rect">
            <a:avLst/>
          </a:prstGeom>
          <a:noFill/>
          <a:ln/>
        </p:spPr>
        <p:txBody>
          <a:bodyPr wrap="none" lIns="0" tIns="0" rIns="0" bIns="0" rtlCol="0" anchor="t"/>
          <a:lstStyle/>
          <a:p>
            <a:pPr algn="l" indent="0" marL="0">
              <a:lnSpc>
                <a:spcPts val="3150"/>
              </a:lnSpc>
              <a:buNone/>
            </a:pPr>
            <a:r>
              <a:rPr lang="en-US" sz="2550" dirty="0">
                <a:solidFill>
                  <a:srgbClr val="FFFFFF"/>
                </a:solidFill>
                <a:latin typeface="Kanit Light" pitchFamily="34" charset="0"/>
                <a:ea typeface="Kanit Light" pitchFamily="34" charset="-122"/>
                <a:cs typeface="Kanit Light" pitchFamily="34" charset="-120"/>
              </a:rPr>
              <a:t>AI and ML:</a:t>
            </a:r>
            <a:endParaRPr lang="en-US" sz="2550" dirty="0"/>
          </a:p>
        </p:txBody>
      </p:sp>
      <p:sp>
        <p:nvSpPr>
          <p:cNvPr id="7" name="Text 4"/>
          <p:cNvSpPr/>
          <p:nvPr/>
        </p:nvSpPr>
        <p:spPr>
          <a:xfrm>
            <a:off x="5676662" y="3840599"/>
            <a:ext cx="8203883" cy="3029545"/>
          </a:xfrm>
          <a:prstGeom prst="rect">
            <a:avLst/>
          </a:prstGeom>
          <a:noFill/>
          <a:ln/>
        </p:spPr>
        <p:txBody>
          <a:bodyPr wrap="square" lIns="0" tIns="0" rIns="0" bIns="0" rtlCol="0" anchor="t"/>
          <a:lstStyle/>
          <a:p>
            <a:pPr algn="l" indent="0" marL="0">
              <a:lnSpc>
                <a:spcPts val="3400"/>
              </a:lnSpc>
              <a:buNone/>
            </a:pPr>
            <a:r>
              <a:rPr lang="en-US" sz="2100" dirty="0">
                <a:solidFill>
                  <a:srgbClr val="FFFFFF"/>
                </a:solidFill>
                <a:latin typeface="Martel Sans" pitchFamily="34" charset="0"/>
                <a:ea typeface="Martel Sans" pitchFamily="34" charset="-122"/>
                <a:cs typeface="Martel Sans" pitchFamily="34" charset="-120"/>
              </a:rPr>
              <a:t>The integration of Artificial Intelligence (AI) and Machine Learning (ML) into this mini project is crucial for transforming traditional document processing into an intelligent, automated system. Unlike basic rule-based approaches, AI and ML models have the ability to understand, interpret, and generate human-like language, which makes them ideal for tasks like summarisation and question answering.</a:t>
            </a:r>
            <a:endParaRPr lang="en-US"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58641" y="582454"/>
            <a:ext cx="13513118" cy="255389"/>
          </a:xfrm>
          <a:prstGeom prst="rect">
            <a:avLst/>
          </a:prstGeom>
          <a:noFill/>
          <a:ln/>
        </p:spPr>
        <p:txBody>
          <a:bodyPr wrap="none" lIns="0" tIns="0" rIns="0" bIns="0" rtlCol="0" anchor="t"/>
          <a:lstStyle/>
          <a:p>
            <a:pPr algn="l" indent="0" marL="0">
              <a:lnSpc>
                <a:spcPts val="2000"/>
              </a:lnSpc>
              <a:buNone/>
            </a:pPr>
            <a:endParaRPr lang="en-US" sz="1250" dirty="0"/>
          </a:p>
        </p:txBody>
      </p:sp>
      <p:pic>
        <p:nvPicPr>
          <p:cNvPr id="3" name="Image 0" descr="preencoded.png">    </p:cNvPr>
          <p:cNvPicPr>
            <a:picLocks noChangeAspect="1"/>
          </p:cNvPicPr>
          <p:nvPr/>
        </p:nvPicPr>
        <p:blipFill>
          <a:blip r:embed="rId1"/>
          <a:stretch>
            <a:fillRect/>
          </a:stretch>
        </p:blipFill>
        <p:spPr>
          <a:xfrm>
            <a:off x="558641" y="1196935"/>
            <a:ext cx="4893588" cy="6291739"/>
          </a:xfrm>
          <a:prstGeom prst="rect">
            <a:avLst/>
          </a:prstGeom>
        </p:spPr>
      </p:pic>
      <p:sp>
        <p:nvSpPr>
          <p:cNvPr id="4" name="Text 1"/>
          <p:cNvSpPr/>
          <p:nvPr/>
        </p:nvSpPr>
        <p:spPr>
          <a:xfrm>
            <a:off x="5849183" y="1176933"/>
            <a:ext cx="4921806" cy="498872"/>
          </a:xfrm>
          <a:prstGeom prst="rect">
            <a:avLst/>
          </a:prstGeom>
          <a:noFill/>
          <a:ln/>
        </p:spPr>
        <p:txBody>
          <a:bodyPr wrap="none" lIns="0" tIns="0" rIns="0" bIns="0" rtlCol="0" anchor="t"/>
          <a:lstStyle/>
          <a:p>
            <a:pPr algn="l" indent="0" marL="0">
              <a:lnSpc>
                <a:spcPts val="3900"/>
              </a:lnSpc>
              <a:buNone/>
            </a:pPr>
            <a:r>
              <a:rPr lang="en-US" sz="3100" dirty="0">
                <a:solidFill>
                  <a:srgbClr val="FFFFFF"/>
                </a:solidFill>
                <a:latin typeface="Kanit Light" pitchFamily="34" charset="0"/>
                <a:ea typeface="Kanit Light" pitchFamily="34" charset="-122"/>
                <a:cs typeface="Kanit Light" pitchFamily="34" charset="-120"/>
              </a:rPr>
              <a:t>What is Pdf summarization?</a:t>
            </a:r>
            <a:endParaRPr lang="en-US" sz="3100" dirty="0"/>
          </a:p>
        </p:txBody>
      </p:sp>
      <p:sp>
        <p:nvSpPr>
          <p:cNvPr id="5" name="Text 2"/>
          <p:cNvSpPr/>
          <p:nvPr/>
        </p:nvSpPr>
        <p:spPr>
          <a:xfrm>
            <a:off x="5849183" y="1835348"/>
            <a:ext cx="8230076" cy="1994892"/>
          </a:xfrm>
          <a:prstGeom prst="rect">
            <a:avLst/>
          </a:prstGeom>
          <a:noFill/>
          <a:ln/>
        </p:spPr>
        <p:txBody>
          <a:bodyPr wrap="square" lIns="0" tIns="0" rIns="0" bIns="0" rtlCol="0" anchor="t"/>
          <a:lstStyle/>
          <a:p>
            <a:pPr algn="l" indent="0" marL="0">
              <a:lnSpc>
                <a:spcPts val="3100"/>
              </a:lnSpc>
              <a:buNone/>
            </a:pPr>
            <a:r>
              <a:rPr lang="en-US" sz="2500" dirty="0">
                <a:solidFill>
                  <a:srgbClr val="FFFFFF"/>
                </a:solidFill>
                <a:latin typeface="Kanit Light" pitchFamily="34" charset="0"/>
                <a:ea typeface="Kanit Light" pitchFamily="34" charset="-122"/>
                <a:cs typeface="Kanit Light" pitchFamily="34" charset="-120"/>
              </a:rPr>
              <a:t>PDF summarization refers to the process of automatically generating a shorter version (summary) of the content found in a PDF file, while preserving its key ideas and main points. It falls under the broader category of text summarization in Natural Language Processing.</a:t>
            </a:r>
            <a:endParaRPr lang="en-US" sz="2500" dirty="0"/>
          </a:p>
        </p:txBody>
      </p:sp>
      <p:sp>
        <p:nvSpPr>
          <p:cNvPr id="6" name="Text 3"/>
          <p:cNvSpPr/>
          <p:nvPr/>
        </p:nvSpPr>
        <p:spPr>
          <a:xfrm>
            <a:off x="558641" y="8328541"/>
            <a:ext cx="6561892" cy="255389"/>
          </a:xfrm>
          <a:prstGeom prst="rect">
            <a:avLst/>
          </a:prstGeom>
          <a:noFill/>
          <a:ln/>
        </p:spPr>
        <p:txBody>
          <a:bodyPr wrap="none" lIns="0" tIns="0" rIns="0" bIns="0" rtlCol="0" anchor="t"/>
          <a:lstStyle/>
          <a:p>
            <a:pPr algn="l" indent="0" marL="0">
              <a:lnSpc>
                <a:spcPts val="2000"/>
              </a:lnSpc>
              <a:buNone/>
            </a:pPr>
            <a:endParaRPr lang="en-US" sz="1250" dirty="0"/>
          </a:p>
        </p:txBody>
      </p:sp>
      <p:sp>
        <p:nvSpPr>
          <p:cNvPr id="7" name="Text 4"/>
          <p:cNvSpPr/>
          <p:nvPr/>
        </p:nvSpPr>
        <p:spPr>
          <a:xfrm>
            <a:off x="7517487" y="8007310"/>
            <a:ext cx="3990618" cy="498872"/>
          </a:xfrm>
          <a:prstGeom prst="rect">
            <a:avLst/>
          </a:prstGeom>
          <a:noFill/>
          <a:ln/>
        </p:spPr>
        <p:txBody>
          <a:bodyPr wrap="none" lIns="0" tIns="0" rIns="0" bIns="0" rtlCol="0" anchor="t"/>
          <a:lstStyle/>
          <a:p>
            <a:pPr algn="l" indent="0" marL="0">
              <a:lnSpc>
                <a:spcPts val="3900"/>
              </a:lnSpc>
              <a:buNone/>
            </a:pPr>
            <a:endParaRPr lang="en-US" sz="3100" dirty="0"/>
          </a:p>
        </p:txBody>
      </p:sp>
      <p:sp>
        <p:nvSpPr>
          <p:cNvPr id="8" name="Text 5"/>
          <p:cNvSpPr/>
          <p:nvPr/>
        </p:nvSpPr>
        <p:spPr>
          <a:xfrm>
            <a:off x="7517487" y="8665726"/>
            <a:ext cx="6561892" cy="255389"/>
          </a:xfrm>
          <a:prstGeom prst="rect">
            <a:avLst/>
          </a:prstGeom>
          <a:noFill/>
          <a:ln/>
        </p:spPr>
        <p:txBody>
          <a:bodyPr wrap="none" lIns="0" tIns="0" rIns="0" bIns="0" rtlCol="0" anchor="t"/>
          <a:lstStyle/>
          <a:p>
            <a:pPr algn="l" indent="0" marL="0">
              <a:lnSpc>
                <a:spcPts val="2000"/>
              </a:lnSpc>
              <a:buNone/>
            </a:pP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2424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Kanit Light" pitchFamily="34" charset="0"/>
                <a:ea typeface="Kanit Light" pitchFamily="34" charset="-122"/>
                <a:cs typeface="Kanit Light" pitchFamily="34" charset="-120"/>
              </a:rPr>
              <a:t>Models Used:</a:t>
            </a:r>
            <a:endParaRPr lang="en-US" sz="4450" dirty="0"/>
          </a:p>
        </p:txBody>
      </p:sp>
      <p:sp>
        <p:nvSpPr>
          <p:cNvPr id="3" name="Shape 1"/>
          <p:cNvSpPr/>
          <p:nvPr/>
        </p:nvSpPr>
        <p:spPr>
          <a:xfrm>
            <a:off x="793790" y="1673185"/>
            <a:ext cx="4196358" cy="4588312"/>
          </a:xfrm>
          <a:prstGeom prst="roundRect">
            <a:avLst>
              <a:gd name="adj" fmla="val 2270"/>
            </a:avLst>
          </a:prstGeom>
          <a:solidFill>
            <a:srgbClr val="DFECE9"/>
          </a:solidFill>
          <a:ln w="7620">
            <a:solidFill>
              <a:srgbClr val="C5D2CF"/>
            </a:solidFill>
            <a:prstDash val="solid"/>
          </a:ln>
        </p:spPr>
      </p:sp>
      <p:sp>
        <p:nvSpPr>
          <p:cNvPr id="4" name="Text 2"/>
          <p:cNvSpPr/>
          <p:nvPr/>
        </p:nvSpPr>
        <p:spPr>
          <a:xfrm>
            <a:off x="1028224" y="190761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Kanit Light" pitchFamily="34" charset="0"/>
                <a:ea typeface="Kanit Light" pitchFamily="34" charset="-122"/>
                <a:cs typeface="Kanit Light" pitchFamily="34" charset="-120"/>
              </a:rPr>
              <a:t>Text-to-Speech</a:t>
            </a:r>
            <a:endParaRPr lang="en-US" sz="2200" dirty="0"/>
          </a:p>
        </p:txBody>
      </p:sp>
      <p:sp>
        <p:nvSpPr>
          <p:cNvPr id="5" name="Text 3"/>
          <p:cNvSpPr/>
          <p:nvPr/>
        </p:nvSpPr>
        <p:spPr>
          <a:xfrm>
            <a:off x="1028224" y="2398038"/>
            <a:ext cx="3727490" cy="217741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Martel Sans" pitchFamily="34" charset="0"/>
                <a:ea typeface="Martel Sans" pitchFamily="34" charset="-122"/>
                <a:cs typeface="Martel Sans" pitchFamily="34" charset="-120"/>
              </a:rPr>
              <a:t>The TTS feature converts text from selected PDF pages into audio, making the content accessible for users who are visually impaired or those who prefer an auditory experience. </a:t>
            </a:r>
            <a:endParaRPr lang="en-US" sz="1750" dirty="0"/>
          </a:p>
        </p:txBody>
      </p:sp>
      <p:sp>
        <p:nvSpPr>
          <p:cNvPr id="6" name="Shape 4"/>
          <p:cNvSpPr/>
          <p:nvPr/>
        </p:nvSpPr>
        <p:spPr>
          <a:xfrm>
            <a:off x="5216962" y="1673185"/>
            <a:ext cx="4196358" cy="4588312"/>
          </a:xfrm>
          <a:prstGeom prst="roundRect">
            <a:avLst>
              <a:gd name="adj" fmla="val 2270"/>
            </a:avLst>
          </a:prstGeom>
          <a:solidFill>
            <a:srgbClr val="DFECE9"/>
          </a:solidFill>
          <a:ln w="7620">
            <a:solidFill>
              <a:srgbClr val="C5D2CF"/>
            </a:solidFill>
            <a:prstDash val="solid"/>
          </a:ln>
        </p:spPr>
      </p:sp>
      <p:sp>
        <p:nvSpPr>
          <p:cNvPr id="7" name="Text 5"/>
          <p:cNvSpPr/>
          <p:nvPr/>
        </p:nvSpPr>
        <p:spPr>
          <a:xfrm>
            <a:off x="5451396" y="190761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Kanit Light" pitchFamily="34" charset="0"/>
                <a:ea typeface="Kanit Light" pitchFamily="34" charset="-122"/>
                <a:cs typeface="Kanit Light" pitchFamily="34" charset="-120"/>
              </a:rPr>
              <a:t>Text Summarization</a:t>
            </a:r>
            <a:endParaRPr lang="en-US" sz="2200" dirty="0"/>
          </a:p>
        </p:txBody>
      </p:sp>
      <p:sp>
        <p:nvSpPr>
          <p:cNvPr id="8" name="Text 6"/>
          <p:cNvSpPr/>
          <p:nvPr/>
        </p:nvSpPr>
        <p:spPr>
          <a:xfrm>
            <a:off x="5451396" y="2398038"/>
            <a:ext cx="3727490" cy="362902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Martel Sans" pitchFamily="34" charset="0"/>
                <a:ea typeface="Martel Sans" pitchFamily="34" charset="-122"/>
                <a:cs typeface="Martel Sans" pitchFamily="34" charset="-120"/>
              </a:rPr>
              <a:t>The summarization functionality uses a pre-trained model from Hugging Face’s NLP repository to generate concise summaries of the document. By condensing large amounts of text, this feature provides a quick overview of key points, saving users the time and effort of reading lengthy documents. </a:t>
            </a:r>
            <a:endParaRPr lang="en-US" sz="1750" dirty="0"/>
          </a:p>
        </p:txBody>
      </p:sp>
      <p:sp>
        <p:nvSpPr>
          <p:cNvPr id="9" name="Shape 7"/>
          <p:cNvSpPr/>
          <p:nvPr/>
        </p:nvSpPr>
        <p:spPr>
          <a:xfrm>
            <a:off x="9640133" y="1673185"/>
            <a:ext cx="4196358" cy="4588312"/>
          </a:xfrm>
          <a:prstGeom prst="roundRect">
            <a:avLst>
              <a:gd name="adj" fmla="val 2270"/>
            </a:avLst>
          </a:prstGeom>
          <a:solidFill>
            <a:srgbClr val="DFECE9"/>
          </a:solidFill>
          <a:ln w="7620">
            <a:solidFill>
              <a:srgbClr val="C5D2CF"/>
            </a:solidFill>
            <a:prstDash val="solid"/>
          </a:ln>
        </p:spPr>
      </p:sp>
      <p:sp>
        <p:nvSpPr>
          <p:cNvPr id="10" name="Text 8"/>
          <p:cNvSpPr/>
          <p:nvPr/>
        </p:nvSpPr>
        <p:spPr>
          <a:xfrm>
            <a:off x="9874568" y="190761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Kanit Light" pitchFamily="34" charset="0"/>
                <a:ea typeface="Kanit Light" pitchFamily="34" charset="-122"/>
                <a:cs typeface="Kanit Light" pitchFamily="34" charset="-120"/>
              </a:rPr>
              <a:t>Question-Answering</a:t>
            </a:r>
            <a:endParaRPr lang="en-US" sz="2200" dirty="0"/>
          </a:p>
        </p:txBody>
      </p:sp>
      <p:sp>
        <p:nvSpPr>
          <p:cNvPr id="11" name="Text 9"/>
          <p:cNvSpPr/>
          <p:nvPr/>
        </p:nvSpPr>
        <p:spPr>
          <a:xfrm>
            <a:off x="9874568" y="2398038"/>
            <a:ext cx="3727490" cy="217741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Martel Sans" pitchFamily="34" charset="0"/>
                <a:ea typeface="Martel Sans" pitchFamily="34" charset="-122"/>
                <a:cs typeface="Martel Sans" pitchFamily="34" charset="-120"/>
              </a:rPr>
              <a:t>Users can ask specific questions about content within a designated range of pages, and the model processes the text within this range to generate relevant answers. </a:t>
            </a:r>
            <a:endParaRPr lang="en-US" sz="1750" dirty="0"/>
          </a:p>
        </p:txBody>
      </p:sp>
      <p:sp>
        <p:nvSpPr>
          <p:cNvPr id="12" name="Text 10"/>
          <p:cNvSpPr/>
          <p:nvPr/>
        </p:nvSpPr>
        <p:spPr>
          <a:xfrm>
            <a:off x="793790" y="6516648"/>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Martel Sans" pitchFamily="34" charset="0"/>
                <a:ea typeface="Martel Sans" pitchFamily="34" charset="-122"/>
                <a:cs typeface="Martel Sans" pitchFamily="34" charset="-120"/>
              </a:rPr>
              <a:t>Our PDF Reader leverages advanced AI technologies to provide a more accessible and interactive experience. Using Gradio for an intuitive interface, users can upload PDFs and interact with their contents through these three key features, making document interaction more efficient and accessible for diverse audiences.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69012" y="525661"/>
            <a:ext cx="4778693" cy="597337"/>
          </a:xfrm>
          <a:prstGeom prst="rect">
            <a:avLst/>
          </a:prstGeom>
          <a:noFill/>
          <a:ln/>
        </p:spPr>
        <p:txBody>
          <a:bodyPr wrap="none" lIns="0" tIns="0" rIns="0" bIns="0" rtlCol="0" anchor="t"/>
          <a:lstStyle/>
          <a:p>
            <a:pPr algn="l" indent="0" marL="0">
              <a:lnSpc>
                <a:spcPts val="4700"/>
              </a:lnSpc>
              <a:buNone/>
            </a:pPr>
            <a:r>
              <a:rPr lang="en-US" sz="3750" dirty="0">
                <a:solidFill>
                  <a:srgbClr val="FFFFFF"/>
                </a:solidFill>
                <a:latin typeface="Kanit Light" pitchFamily="34" charset="0"/>
                <a:ea typeface="Kanit Light" pitchFamily="34" charset="-122"/>
                <a:cs typeface="Kanit Light" pitchFamily="34" charset="-120"/>
              </a:rPr>
              <a:t>Accuracy:</a:t>
            </a:r>
            <a:endParaRPr lang="en-US" sz="3750" dirty="0"/>
          </a:p>
        </p:txBody>
      </p:sp>
      <p:sp>
        <p:nvSpPr>
          <p:cNvPr id="3" name="Text 1"/>
          <p:cNvSpPr/>
          <p:nvPr/>
        </p:nvSpPr>
        <p:spPr>
          <a:xfrm>
            <a:off x="669012" y="1505188"/>
            <a:ext cx="13292376" cy="305753"/>
          </a:xfrm>
          <a:prstGeom prst="rect">
            <a:avLst/>
          </a:prstGeom>
          <a:noFill/>
          <a:ln/>
        </p:spPr>
        <p:txBody>
          <a:bodyPr wrap="none" lIns="0" tIns="0" rIns="0" bIns="0" rtlCol="0" anchor="t"/>
          <a:lstStyle/>
          <a:p>
            <a:pPr algn="l" indent="0" marL="0">
              <a:lnSpc>
                <a:spcPts val="2400"/>
              </a:lnSpc>
              <a:buNone/>
            </a:pPr>
            <a:endParaRPr lang="en-US" sz="1500" dirty="0"/>
          </a:p>
        </p:txBody>
      </p:sp>
      <p:sp>
        <p:nvSpPr>
          <p:cNvPr id="4" name="Text 2"/>
          <p:cNvSpPr/>
          <p:nvPr/>
        </p:nvSpPr>
        <p:spPr>
          <a:xfrm>
            <a:off x="669012" y="2025968"/>
            <a:ext cx="13292376" cy="305753"/>
          </a:xfrm>
          <a:prstGeom prst="rect">
            <a:avLst/>
          </a:prstGeom>
          <a:noFill/>
          <a:ln/>
        </p:spPr>
        <p:txBody>
          <a:bodyPr wrap="none" lIns="0" tIns="0" rIns="0" bIns="0" rtlCol="0" anchor="t"/>
          <a:lstStyle/>
          <a:p>
            <a:pPr algn="l" indent="0" marL="0">
              <a:lnSpc>
                <a:spcPts val="2400"/>
              </a:lnSpc>
              <a:buNone/>
            </a:pPr>
            <a:endParaRPr lang="en-US" sz="1500" dirty="0"/>
          </a:p>
        </p:txBody>
      </p:sp>
      <p:pic>
        <p:nvPicPr>
          <p:cNvPr id="5" name="Image 0" descr="preencoded.png">    </p:cNvPr>
          <p:cNvPicPr>
            <a:picLocks noChangeAspect="1"/>
          </p:cNvPicPr>
          <p:nvPr/>
        </p:nvPicPr>
        <p:blipFill>
          <a:blip r:embed="rId1"/>
          <a:stretch>
            <a:fillRect/>
          </a:stretch>
        </p:blipFill>
        <p:spPr>
          <a:xfrm>
            <a:off x="669012" y="2761774"/>
            <a:ext cx="8614410" cy="4064913"/>
          </a:xfrm>
          <a:prstGeom prst="rect">
            <a:avLst/>
          </a:prstGeom>
        </p:spPr>
      </p:pic>
      <p:sp>
        <p:nvSpPr>
          <p:cNvPr id="6" name="Text 3"/>
          <p:cNvSpPr/>
          <p:nvPr/>
        </p:nvSpPr>
        <p:spPr>
          <a:xfrm>
            <a:off x="9757291" y="2718673"/>
            <a:ext cx="4211598" cy="1529239"/>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Martel Sans" pitchFamily="34" charset="0"/>
                <a:ea typeface="Martel Sans" pitchFamily="34" charset="-122"/>
                <a:cs typeface="Martel Sans" pitchFamily="34" charset="-120"/>
              </a:rPr>
              <a:t>Question answering model has a output feature called as score, which will tell the closeness of answer to the actual context.</a:t>
            </a:r>
            <a:endParaRPr lang="en-US" sz="1850" dirty="0"/>
          </a:p>
        </p:txBody>
      </p:sp>
      <p:sp>
        <p:nvSpPr>
          <p:cNvPr id="7" name="Text 4"/>
          <p:cNvSpPr/>
          <p:nvPr/>
        </p:nvSpPr>
        <p:spPr>
          <a:xfrm>
            <a:off x="9757291" y="4419838"/>
            <a:ext cx="4211598" cy="382310"/>
          </a:xfrm>
          <a:prstGeom prst="rect">
            <a:avLst/>
          </a:prstGeom>
          <a:noFill/>
          <a:ln/>
        </p:spPr>
        <p:txBody>
          <a:bodyPr wrap="none" lIns="0" tIns="0" rIns="0" bIns="0" rtlCol="0" anchor="t"/>
          <a:lstStyle/>
          <a:p>
            <a:pPr algn="l" indent="0" marL="0">
              <a:lnSpc>
                <a:spcPts val="3000"/>
              </a:lnSpc>
              <a:buNone/>
            </a:pPr>
            <a:endParaRPr lang="en-US" sz="1850" dirty="0"/>
          </a:p>
        </p:txBody>
      </p:sp>
      <p:sp>
        <p:nvSpPr>
          <p:cNvPr id="8" name="Text 5"/>
          <p:cNvSpPr/>
          <p:nvPr/>
        </p:nvSpPr>
        <p:spPr>
          <a:xfrm>
            <a:off x="669012" y="7256740"/>
            <a:ext cx="13292376" cy="305753"/>
          </a:xfrm>
          <a:prstGeom prst="rect">
            <a:avLst/>
          </a:prstGeom>
          <a:noFill/>
          <a:ln/>
        </p:spPr>
        <p:txBody>
          <a:bodyPr wrap="none" lIns="0" tIns="0" rIns="0" bIns="0" rtlCol="0" anchor="t"/>
          <a:lstStyle/>
          <a:p>
            <a:pPr algn="l" indent="0" marL="0">
              <a:lnSpc>
                <a:spcPts val="2400"/>
              </a:lnSpc>
              <a:buNone/>
            </a:pPr>
            <a:endParaRPr lang="en-US" sz="1500" dirty="0"/>
          </a:p>
        </p:txBody>
      </p:sp>
      <p:sp>
        <p:nvSpPr>
          <p:cNvPr id="9" name="Text 6"/>
          <p:cNvSpPr/>
          <p:nvPr/>
        </p:nvSpPr>
        <p:spPr>
          <a:xfrm>
            <a:off x="669012" y="7777520"/>
            <a:ext cx="13292376" cy="305753"/>
          </a:xfrm>
          <a:prstGeom prst="rect">
            <a:avLst/>
          </a:prstGeom>
          <a:noFill/>
          <a:ln/>
        </p:spPr>
        <p:txBody>
          <a:bodyPr wrap="none" lIns="0" tIns="0" rIns="0" bIns="0" rtlCol="0" anchor="t"/>
          <a:lstStyle/>
          <a:p>
            <a:pPr algn="l" indent="0" marL="0">
              <a:lnSpc>
                <a:spcPts val="2400"/>
              </a:lnSpc>
              <a:buNone/>
            </a:pP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18292" y="485775"/>
            <a:ext cx="10158532" cy="725816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2025-04-11T15:57:06Z</dcterms:created>
  <dcterms:modified xsi:type="dcterms:W3CDTF">2025-04-11T15:57:06Z</dcterms:modified>
</cp:coreProperties>
</file>